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7" r:id="rId2"/>
    <p:sldId id="260" r:id="rId3"/>
    <p:sldId id="262" r:id="rId4"/>
    <p:sldId id="261" r:id="rId5"/>
    <p:sldId id="259" r:id="rId6"/>
    <p:sldId id="258" r:id="rId7"/>
    <p:sldId id="263" r:id="rId8"/>
    <p:sldId id="264" r:id="rId9"/>
    <p:sldId id="265" r:id="rId10"/>
    <p:sldId id="266"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04.06.2015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04.06.2015</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04.06.2015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04.06.2015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ru-RU" sz="2400" dirty="0" smtClean="0"/>
              <a:t>Дисциплина «Маркетинг и ценообразование»</a:t>
            </a:r>
            <a:br>
              <a:rPr lang="ru-RU" sz="2400" dirty="0" smtClean="0"/>
            </a:br>
            <a:r>
              <a:rPr lang="ru-RU" sz="2400" dirty="0" smtClean="0"/>
              <a:t>Лектор </a:t>
            </a:r>
            <a:r>
              <a:rPr lang="ru-RU" sz="2400" dirty="0" err="1" smtClean="0"/>
              <a:t>Шоломицкая</a:t>
            </a:r>
            <a:r>
              <a:rPr lang="ru-RU" sz="2400" dirty="0" smtClean="0"/>
              <a:t> Т.М. </a:t>
            </a:r>
            <a:endParaRPr lang="ru-RU" sz="2400" dirty="0"/>
          </a:p>
        </p:txBody>
      </p:sp>
      <p:sp>
        <p:nvSpPr>
          <p:cNvPr id="3" name="Содержимое 2"/>
          <p:cNvSpPr>
            <a:spLocks noGrp="1"/>
          </p:cNvSpPr>
          <p:nvPr>
            <p:ph idx="1"/>
          </p:nvPr>
        </p:nvSpPr>
        <p:spPr/>
        <p:txBody>
          <a:bodyPr/>
          <a:lstStyle/>
          <a:p>
            <a:pPr algn="just">
              <a:buNone/>
            </a:pPr>
            <a:endParaRPr lang="ru-RU" sz="2000" dirty="0" smtClean="0"/>
          </a:p>
          <a:p>
            <a:pPr algn="ctr">
              <a:buNone/>
            </a:pPr>
            <a:endParaRPr lang="ru-RU" b="1" dirty="0" smtClean="0"/>
          </a:p>
          <a:p>
            <a:pPr algn="ctr">
              <a:buNone/>
            </a:pPr>
            <a:r>
              <a:rPr lang="ru-RU" b="1" dirty="0" smtClean="0"/>
              <a:t>Тема 7  Цена</a:t>
            </a:r>
            <a:r>
              <a:rPr lang="ru-RU" b="1" dirty="0" smtClean="0"/>
              <a:t>, ценообразование, ценовая </a:t>
            </a:r>
            <a:r>
              <a:rPr lang="ru-RU" b="1" dirty="0" smtClean="0"/>
              <a:t>политика</a:t>
            </a:r>
          </a:p>
          <a:p>
            <a:pPr algn="ctr">
              <a:buNone/>
            </a:pPr>
            <a:endParaRPr lang="ru-RU" b="1" dirty="0"/>
          </a:p>
          <a:p>
            <a:pPr algn="ctr">
              <a:buNone/>
            </a:pPr>
            <a:endParaRPr lang="ru-RU" b="1" dirty="0" smtClean="0"/>
          </a:p>
          <a:p>
            <a:pPr algn="ctr">
              <a:buNone/>
            </a:pPr>
            <a:endParaRPr lang="ru-RU" b="1" dirty="0"/>
          </a:p>
          <a:p>
            <a:pPr algn="ctr">
              <a:buNone/>
            </a:pPr>
            <a:endParaRPr lang="ru-RU" b="1" dirty="0" smtClean="0"/>
          </a:p>
          <a:p>
            <a:pPr algn="ctr">
              <a:buNone/>
            </a:pPr>
            <a:r>
              <a:rPr lang="ru-RU" b="1" smtClean="0"/>
              <a:t>2015 год</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Локальные документы предприятия в сфере ценообразования:</a:t>
            </a:r>
            <a:br>
              <a:rPr lang="ru-RU" sz="2400" dirty="0" smtClean="0"/>
            </a:br>
            <a:endParaRPr lang="ru-RU" sz="2400" dirty="0"/>
          </a:p>
        </p:txBody>
      </p:sp>
      <p:sp>
        <p:nvSpPr>
          <p:cNvPr id="3" name="Содержимое 2"/>
          <p:cNvSpPr>
            <a:spLocks noGrp="1"/>
          </p:cNvSpPr>
          <p:nvPr>
            <p:ph idx="1"/>
          </p:nvPr>
        </p:nvSpPr>
        <p:spPr/>
        <p:txBody>
          <a:bodyPr>
            <a:normAutofit fontScale="92500" lnSpcReduction="20000"/>
          </a:bodyPr>
          <a:lstStyle/>
          <a:p>
            <a:pPr algn="just"/>
            <a:r>
              <a:rPr lang="ru-RU" sz="2000" dirty="0" smtClean="0"/>
              <a:t>в) порядок распределения косвенных расходов (если организация занимает доминирующее положение на рынке и для неё установлен предельный норматив рентабельности по отношению к полной себестоимости, распределение общехозяйственных затрат необходимо); 	г) порядок включения транспортных затрат (формирование отпускных цен с учётом условий «франко-отправление» или «франко-назначение»); </a:t>
            </a:r>
          </a:p>
          <a:p>
            <a:pPr algn="just"/>
            <a:r>
              <a:rPr lang="ru-RU" sz="2000" u="sng" dirty="0" smtClean="0"/>
              <a:t>2) перечень нормативных и правовых актов, отражающих специфику ценообразования для организации</a:t>
            </a:r>
            <a:r>
              <a:rPr lang="ru-RU" sz="2000" dirty="0" smtClean="0"/>
              <a:t>; </a:t>
            </a:r>
          </a:p>
          <a:p>
            <a:pPr algn="just"/>
            <a:r>
              <a:rPr lang="ru-RU" sz="2000" dirty="0" smtClean="0"/>
              <a:t>3) </a:t>
            </a:r>
            <a:r>
              <a:rPr lang="ru-RU" sz="2000" u="sng" dirty="0" smtClean="0"/>
              <a:t>подходы к определению прибыли, включаемой в отпускные цены</a:t>
            </a:r>
            <a:r>
              <a:rPr lang="ru-RU" sz="2000" dirty="0" smtClean="0"/>
              <a:t> с учётом установленных ограничений для организаций, занимающих доминирующее положение на рынке, организаций, производящих социально значимые товары,  цены на которые регулируются органами государственного управления, организации, производящие товары, работы, услуги, формирование цен на которые регулируется отраслевыми инструкциями; </a:t>
            </a:r>
          </a:p>
          <a:p>
            <a:pPr algn="just">
              <a:buNone/>
            </a:pP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Локальные документы предприятия в сфере ценообразования:</a:t>
            </a:r>
            <a:endParaRPr lang="ru-RU" sz="2400" b="1" dirty="0"/>
          </a:p>
        </p:txBody>
      </p:sp>
      <p:sp>
        <p:nvSpPr>
          <p:cNvPr id="3" name="Содержимое 2"/>
          <p:cNvSpPr>
            <a:spLocks noGrp="1"/>
          </p:cNvSpPr>
          <p:nvPr>
            <p:ph idx="1"/>
          </p:nvPr>
        </p:nvSpPr>
        <p:spPr/>
        <p:txBody>
          <a:bodyPr>
            <a:normAutofit/>
          </a:bodyPr>
          <a:lstStyle/>
          <a:p>
            <a:r>
              <a:rPr lang="ru-RU" sz="2000" dirty="0" smtClean="0"/>
              <a:t>4) </a:t>
            </a:r>
            <a:r>
              <a:rPr lang="ru-RU" sz="2000" u="sng" dirty="0" smtClean="0"/>
              <a:t>наличие системы скидок с цены</a:t>
            </a:r>
            <a:r>
              <a:rPr lang="ru-RU" sz="2000" dirty="0" smtClean="0"/>
              <a:t> (со ссылкой на принятый локальный документ – положение или порядок, распоряжение, приказ); определяются условия и устанавливается порядок предоставления скидки, размер скидки и пр.; если на товар установлена фиксированная цена, скидки не предоставляются; </a:t>
            </a:r>
          </a:p>
          <a:p>
            <a:r>
              <a:rPr lang="ru-RU" sz="2000" dirty="0" smtClean="0"/>
              <a:t>5) </a:t>
            </a:r>
            <a:r>
              <a:rPr lang="ru-RU" sz="2000" u="sng" dirty="0" smtClean="0"/>
              <a:t>порядок округления отпускных цен</a:t>
            </a:r>
            <a:r>
              <a:rPr lang="ru-RU" sz="2000" dirty="0" smtClean="0"/>
              <a:t>; </a:t>
            </a:r>
          </a:p>
          <a:p>
            <a:r>
              <a:rPr lang="ru-RU" sz="2000" dirty="0" smtClean="0"/>
              <a:t>6) </a:t>
            </a:r>
            <a:r>
              <a:rPr lang="ru-RU" sz="2000" u="sng" dirty="0" smtClean="0"/>
              <a:t>вопросы применения конечных отпускных цен с предоставлением в пользу торговых организаций торговых скидок</a:t>
            </a:r>
            <a:r>
              <a:rPr lang="ru-RU" sz="2000" dirty="0" smtClean="0"/>
              <a:t>; </a:t>
            </a:r>
          </a:p>
          <a:p>
            <a:r>
              <a:rPr lang="ru-RU" sz="2000" dirty="0" smtClean="0"/>
              <a:t>7) </a:t>
            </a:r>
            <a:r>
              <a:rPr lang="ru-RU" sz="2000" u="sng" dirty="0" smtClean="0"/>
              <a:t>вопросы изменения цен</a:t>
            </a:r>
            <a:r>
              <a:rPr lang="ru-RU" sz="2000" dirty="0" smtClean="0"/>
              <a:t>; </a:t>
            </a:r>
          </a:p>
          <a:p>
            <a:r>
              <a:rPr lang="ru-RU" sz="2000" dirty="0" smtClean="0"/>
              <a:t>8) </a:t>
            </a:r>
            <a:r>
              <a:rPr lang="ru-RU" sz="2000" u="sng" dirty="0" smtClean="0"/>
              <a:t>документ, который оформляется при утверждении отпускной цены</a:t>
            </a:r>
            <a:r>
              <a:rPr lang="ru-RU" sz="2000" dirty="0" smtClean="0"/>
              <a:t> (приказ, прейскурант и пр. – Инструкция №111 не определяет название такого документа). </a:t>
            </a:r>
          </a:p>
          <a:p>
            <a:pPr algn="just">
              <a:buNone/>
            </a:pP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Виды стратегических скидок с цены</a:t>
            </a:r>
            <a:endParaRPr lang="ru-RU" sz="2400" dirty="0"/>
          </a:p>
        </p:txBody>
      </p:sp>
      <p:sp>
        <p:nvSpPr>
          <p:cNvPr id="3" name="Содержимое 2"/>
          <p:cNvSpPr>
            <a:spLocks noGrp="1"/>
          </p:cNvSpPr>
          <p:nvPr>
            <p:ph idx="1"/>
          </p:nvPr>
        </p:nvSpPr>
        <p:spPr/>
        <p:txBody>
          <a:bodyPr>
            <a:normAutofit/>
          </a:bodyPr>
          <a:lstStyle/>
          <a:p>
            <a:pPr algn="just"/>
            <a:r>
              <a:rPr lang="ru-RU" sz="2000" b="1" i="1" dirty="0" smtClean="0"/>
              <a:t>Накопительные скидки</a:t>
            </a:r>
            <a:r>
              <a:rPr lang="ru-RU" sz="2000" dirty="0" smtClean="0"/>
              <a:t>. Зависят от объёма вновь приобретаемой партии. </a:t>
            </a:r>
          </a:p>
          <a:p>
            <a:pPr algn="just"/>
            <a:r>
              <a:rPr lang="ru-RU" sz="2000" b="1" i="1" dirty="0" err="1" smtClean="0"/>
              <a:t>Ретроскидки</a:t>
            </a:r>
            <a:r>
              <a:rPr lang="ru-RU" sz="2000" b="1" i="1" dirty="0" smtClean="0"/>
              <a:t>.</a:t>
            </a:r>
            <a:r>
              <a:rPr lang="ru-RU" sz="2000" dirty="0" smtClean="0"/>
              <a:t> Предполагают распространение новой скидки и на ранее закупленные товары (как правило, в форме «бонуса» в конце года). </a:t>
            </a:r>
          </a:p>
          <a:p>
            <a:pPr algn="just"/>
            <a:r>
              <a:rPr lang="ru-RU" sz="2000" b="1" i="1" dirty="0" smtClean="0"/>
              <a:t>Авансированные скидки.</a:t>
            </a:r>
            <a:r>
              <a:rPr lang="ru-RU" sz="2000" dirty="0" smtClean="0"/>
              <a:t> Предполагает наличие плана закупок и договорённости с покупателем о закупке объёма, достаточного для получения скидки. Скидка, предоставляемая авансированным способом, определяют с учётом активности в предыдущем периоде и с учётом перспектив сотрудничества. </a:t>
            </a:r>
          </a:p>
          <a:p>
            <a:pPr algn="just"/>
            <a:r>
              <a:rPr lang="ru-RU" sz="2000" dirty="0" smtClean="0"/>
              <a:t>Как правило, предприятие, предоставляющее стратегические скидки, оформляет политику в сфере скидок </a:t>
            </a:r>
            <a:r>
              <a:rPr lang="ru-RU" sz="2000" b="1" dirty="0" smtClean="0"/>
              <a:t>Положением о порядке предоставления скидок</a:t>
            </a:r>
            <a:r>
              <a:rPr lang="ru-RU" sz="2000" dirty="0" smtClean="0"/>
              <a:t>. </a:t>
            </a:r>
          </a:p>
          <a:p>
            <a:pPr algn="just">
              <a:buNone/>
            </a:pP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Цена, ценообразование, ценовая политика</a:t>
            </a:r>
            <a:endParaRPr lang="ru-RU" sz="2400" dirty="0"/>
          </a:p>
        </p:txBody>
      </p:sp>
      <p:sp>
        <p:nvSpPr>
          <p:cNvPr id="3" name="Содержимое 2"/>
          <p:cNvSpPr>
            <a:spLocks noGrp="1"/>
          </p:cNvSpPr>
          <p:nvPr>
            <p:ph idx="1"/>
          </p:nvPr>
        </p:nvSpPr>
        <p:spPr/>
        <p:txBody>
          <a:bodyPr/>
          <a:lstStyle/>
          <a:p>
            <a:pPr algn="just">
              <a:buNone/>
            </a:pPr>
            <a:r>
              <a:rPr lang="ru-RU" sz="2000" dirty="0" smtClean="0"/>
              <a:t>Вопросы</a:t>
            </a:r>
          </a:p>
          <a:p>
            <a:pPr>
              <a:buNone/>
            </a:pPr>
            <a:r>
              <a:rPr lang="ru-RU" sz="2000" dirty="0" smtClean="0"/>
              <a:t>1. Система цен в экономике.</a:t>
            </a:r>
          </a:p>
          <a:p>
            <a:pPr>
              <a:buNone/>
            </a:pPr>
            <a:r>
              <a:rPr lang="ru-RU" sz="2000" dirty="0" smtClean="0"/>
              <a:t>2. Сущность ценовой политики предприятия.</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1. Система цен в экономике</a:t>
            </a:r>
            <a:endParaRPr lang="ru-RU" sz="2400" dirty="0"/>
          </a:p>
        </p:txBody>
      </p:sp>
      <p:sp>
        <p:nvSpPr>
          <p:cNvPr id="3" name="Содержимое 2"/>
          <p:cNvSpPr>
            <a:spLocks noGrp="1"/>
          </p:cNvSpPr>
          <p:nvPr>
            <p:ph idx="1"/>
          </p:nvPr>
        </p:nvSpPr>
        <p:spPr/>
        <p:txBody>
          <a:bodyPr>
            <a:normAutofit fontScale="92500" lnSpcReduction="10000"/>
          </a:bodyPr>
          <a:lstStyle/>
          <a:p>
            <a:pPr>
              <a:buNone/>
            </a:pPr>
            <a:r>
              <a:rPr lang="ru-RU" sz="2000" u="sng" dirty="0" smtClean="0"/>
              <a:t>Цена</a:t>
            </a:r>
            <a:r>
              <a:rPr lang="ru-RU" sz="2000" dirty="0" smtClean="0"/>
              <a:t> – денежное выражение стоимости товара.</a:t>
            </a:r>
          </a:p>
          <a:p>
            <a:pPr>
              <a:buNone/>
            </a:pPr>
            <a:r>
              <a:rPr lang="ru-RU" sz="2000" u="sng" dirty="0" smtClean="0"/>
              <a:t>Функции цены</a:t>
            </a:r>
            <a:r>
              <a:rPr lang="ru-RU" sz="2000" dirty="0" smtClean="0"/>
              <a:t>:</a:t>
            </a:r>
          </a:p>
          <a:p>
            <a:pPr lvl="0"/>
            <a:r>
              <a:rPr lang="ru-RU" sz="2000" dirty="0" smtClean="0"/>
              <a:t>учетная – показывает, сколько затрачено труда, сырья, материалов, комплектующих изделий на изготовление продукции;</a:t>
            </a:r>
          </a:p>
          <a:p>
            <a:pPr lvl="0"/>
            <a:r>
              <a:rPr lang="ru-RU" sz="2000" dirty="0" smtClean="0"/>
              <a:t>стимулирующая – поощряет или сдерживает производство и потребление различных товаров;</a:t>
            </a:r>
          </a:p>
          <a:p>
            <a:pPr lvl="0"/>
            <a:r>
              <a:rPr lang="ru-RU" sz="2000" dirty="0" smtClean="0"/>
              <a:t>распределительная – меняет цены под воздействием рыночных факторов;</a:t>
            </a:r>
          </a:p>
          <a:p>
            <a:pPr lvl="0"/>
            <a:r>
              <a:rPr lang="ru-RU" sz="2000" dirty="0" smtClean="0"/>
              <a:t>балансирующая – устанавливает рыночное равновесие между спросом и предложением, между потребителем и производством;</a:t>
            </a:r>
          </a:p>
          <a:p>
            <a:pPr lvl="0"/>
            <a:r>
              <a:rPr lang="ru-RU" sz="2000" dirty="0" smtClean="0"/>
              <a:t>функция цены как средства рационального размещения производства – позволяет осуществлять перелив капиталов в производства с более высокой нормой прибыли;</a:t>
            </a:r>
          </a:p>
          <a:p>
            <a:r>
              <a:rPr lang="ru-RU" sz="2000" dirty="0" smtClean="0"/>
              <a:t>информационная – предоставляет информацию для принятия производственных решений.</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1. Система цен в экономике</a:t>
            </a:r>
            <a:endParaRPr lang="ru-RU" sz="2400" dirty="0"/>
          </a:p>
        </p:txBody>
      </p:sp>
      <p:sp>
        <p:nvSpPr>
          <p:cNvPr id="3" name="Содержимое 2"/>
          <p:cNvSpPr>
            <a:spLocks noGrp="1"/>
          </p:cNvSpPr>
          <p:nvPr>
            <p:ph idx="1"/>
          </p:nvPr>
        </p:nvSpPr>
        <p:spPr/>
        <p:txBody>
          <a:bodyPr/>
          <a:lstStyle/>
          <a:p>
            <a:pPr>
              <a:buNone/>
            </a:pPr>
            <a:r>
              <a:rPr lang="ru-RU" sz="2000" dirty="0" smtClean="0"/>
              <a:t>Таблица 1 – Виды цен</a:t>
            </a:r>
          </a:p>
          <a:p>
            <a:pPr>
              <a:buNone/>
            </a:pPr>
            <a:endParaRPr lang="ru-RU" dirty="0"/>
          </a:p>
        </p:txBody>
      </p:sp>
      <p:graphicFrame>
        <p:nvGraphicFramePr>
          <p:cNvPr id="4" name="Таблица 3"/>
          <p:cNvGraphicFramePr>
            <a:graphicFrameLocks noGrp="1"/>
          </p:cNvGraphicFramePr>
          <p:nvPr/>
        </p:nvGraphicFramePr>
        <p:xfrm>
          <a:off x="571472" y="2928934"/>
          <a:ext cx="8215370" cy="3393440"/>
        </p:xfrm>
        <a:graphic>
          <a:graphicData uri="http://schemas.openxmlformats.org/drawingml/2006/table">
            <a:tbl>
              <a:tblPr firstRow="1" bandRow="1">
                <a:tableStyleId>{5C22544A-7EE6-4342-B048-85BDC9FD1C3A}</a:tableStyleId>
              </a:tblPr>
              <a:tblGrid>
                <a:gridCol w="4107685"/>
                <a:gridCol w="4107685"/>
              </a:tblGrid>
              <a:tr h="370840">
                <a:tc>
                  <a:txBody>
                    <a:bodyPr/>
                    <a:lstStyle/>
                    <a:p>
                      <a:r>
                        <a:rPr kumimoji="0" lang="ru-RU" sz="1800" b="1" kern="1200" dirty="0" smtClean="0">
                          <a:solidFill>
                            <a:schemeClr val="lt1"/>
                          </a:solidFill>
                          <a:latin typeface="+mn-lt"/>
                          <a:ea typeface="+mn-ea"/>
                          <a:cs typeface="+mn-cs"/>
                        </a:rPr>
                        <a:t>Признак классификации</a:t>
                      </a:r>
                      <a:endParaRPr lang="ru-RU" dirty="0"/>
                    </a:p>
                  </a:txBody>
                  <a:tcPr/>
                </a:tc>
                <a:tc>
                  <a:txBody>
                    <a:bodyPr/>
                    <a:lstStyle/>
                    <a:p>
                      <a:r>
                        <a:rPr kumimoji="0" lang="ru-RU" sz="1800" b="1" kern="1200" dirty="0" smtClean="0">
                          <a:solidFill>
                            <a:schemeClr val="lt1"/>
                          </a:solidFill>
                          <a:latin typeface="+mn-lt"/>
                          <a:ea typeface="+mn-ea"/>
                          <a:cs typeface="+mn-cs"/>
                        </a:rPr>
                        <a:t>Виды цен</a:t>
                      </a:r>
                      <a:endParaRPr lang="ru-RU" dirty="0"/>
                    </a:p>
                  </a:txBody>
                  <a:tcPr/>
                </a:tc>
              </a:tr>
              <a:tr h="370840">
                <a:tc>
                  <a:txBody>
                    <a:bodyPr/>
                    <a:lstStyle/>
                    <a:p>
                      <a:pPr algn="ctr"/>
                      <a:r>
                        <a:rPr lang="ru-RU" dirty="0" smtClean="0"/>
                        <a:t>1</a:t>
                      </a:r>
                      <a:endParaRPr lang="ru-RU" dirty="0"/>
                    </a:p>
                  </a:txBody>
                  <a:tcPr/>
                </a:tc>
                <a:tc>
                  <a:txBody>
                    <a:bodyPr/>
                    <a:lstStyle/>
                    <a:p>
                      <a:pPr algn="ctr"/>
                      <a:r>
                        <a:rPr lang="ru-RU" dirty="0" smtClean="0"/>
                        <a:t>2</a:t>
                      </a:r>
                      <a:endParaRPr lang="ru-RU" dirty="0"/>
                    </a:p>
                  </a:txBody>
                  <a:tcPr/>
                </a:tc>
              </a:tr>
              <a:tr h="370840">
                <a:tc>
                  <a:txBody>
                    <a:bodyPr/>
                    <a:lstStyle/>
                    <a:p>
                      <a:r>
                        <a:rPr kumimoji="0" lang="ru-RU" sz="1800" kern="1200" dirty="0" smtClean="0">
                          <a:solidFill>
                            <a:schemeClr val="dk1"/>
                          </a:solidFill>
                          <a:latin typeface="+mn-lt"/>
                          <a:ea typeface="+mn-ea"/>
                          <a:cs typeface="+mn-cs"/>
                        </a:rPr>
                        <a:t>По степени участия государства в регулировании цен</a:t>
                      </a:r>
                      <a:endParaRPr lang="ru-RU" dirty="0"/>
                    </a:p>
                  </a:txBody>
                  <a:tcPr/>
                </a:tc>
                <a:tc>
                  <a:txBody>
                    <a:bodyPr/>
                    <a:lstStyle/>
                    <a:p>
                      <a:r>
                        <a:rPr kumimoji="0" lang="ru-RU" sz="1800" kern="1200" dirty="0" smtClean="0">
                          <a:solidFill>
                            <a:schemeClr val="dk1"/>
                          </a:solidFill>
                          <a:latin typeface="+mn-lt"/>
                          <a:ea typeface="+mn-ea"/>
                          <a:cs typeface="+mn-cs"/>
                        </a:rPr>
                        <a:t>Свободные</a:t>
                      </a: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Регулируемые</a:t>
                      </a:r>
                    </a:p>
                    <a:p>
                      <a:endParaRPr lang="ru-RU" dirty="0"/>
                    </a:p>
                  </a:txBody>
                  <a:tcPr/>
                </a:tc>
              </a:tr>
              <a:tr h="370840">
                <a:tc>
                  <a:txBody>
                    <a:bodyPr/>
                    <a:lstStyle/>
                    <a:p>
                      <a:r>
                        <a:rPr kumimoji="0" lang="ru-RU" sz="1800" kern="1200" dirty="0" smtClean="0">
                          <a:solidFill>
                            <a:schemeClr val="dk1"/>
                          </a:solidFill>
                          <a:latin typeface="+mn-lt"/>
                          <a:ea typeface="+mn-ea"/>
                          <a:cs typeface="+mn-cs"/>
                        </a:rPr>
                        <a:t>В зависимости от обслуживаемого оборота</a:t>
                      </a:r>
                      <a:endParaRPr lang="ru-RU" dirty="0"/>
                    </a:p>
                  </a:txBody>
                  <a:tcPr/>
                </a:tc>
                <a:tc>
                  <a:txBody>
                    <a:bodyPr/>
                    <a:lstStyle/>
                    <a:p>
                      <a:r>
                        <a:rPr kumimoji="0" lang="ru-RU" sz="1800" kern="1200" dirty="0" smtClean="0">
                          <a:solidFill>
                            <a:schemeClr val="dk1"/>
                          </a:solidFill>
                          <a:latin typeface="+mn-lt"/>
                          <a:ea typeface="+mn-ea"/>
                          <a:cs typeface="+mn-cs"/>
                        </a:rPr>
                        <a:t>Отпускная цена предприятия</a:t>
                      </a:r>
                    </a:p>
                    <a:p>
                      <a:r>
                        <a:rPr kumimoji="0" lang="ru-RU" sz="1800" kern="1200" dirty="0" smtClean="0">
                          <a:solidFill>
                            <a:schemeClr val="dk1"/>
                          </a:solidFill>
                          <a:latin typeface="+mn-lt"/>
                          <a:ea typeface="+mn-ea"/>
                          <a:cs typeface="+mn-cs"/>
                        </a:rPr>
                        <a:t>Оптовая</a:t>
                      </a:r>
                    </a:p>
                    <a:p>
                      <a:r>
                        <a:rPr kumimoji="0" lang="ru-RU" sz="1800" kern="1200" dirty="0" smtClean="0">
                          <a:solidFill>
                            <a:schemeClr val="dk1"/>
                          </a:solidFill>
                          <a:latin typeface="+mn-lt"/>
                          <a:ea typeface="+mn-ea"/>
                          <a:cs typeface="+mn-cs"/>
                        </a:rPr>
                        <a:t>Розничная</a:t>
                      </a:r>
                    </a:p>
                    <a:p>
                      <a:r>
                        <a:rPr kumimoji="0" lang="ru-RU" sz="1800" kern="1200" dirty="0" smtClean="0">
                          <a:solidFill>
                            <a:schemeClr val="dk1"/>
                          </a:solidFill>
                          <a:latin typeface="+mn-lt"/>
                          <a:ea typeface="+mn-ea"/>
                          <a:cs typeface="+mn-cs"/>
                        </a:rPr>
                        <a:t>Цены общественного питания</a:t>
                      </a:r>
                    </a:p>
                    <a:p>
                      <a:r>
                        <a:rPr kumimoji="0" lang="ru-RU" sz="1800" kern="1200" dirty="0" smtClean="0">
                          <a:solidFill>
                            <a:schemeClr val="dk1"/>
                          </a:solidFill>
                          <a:latin typeface="+mn-lt"/>
                          <a:ea typeface="+mn-ea"/>
                          <a:cs typeface="+mn-cs"/>
                        </a:rPr>
                        <a:t>Закупочные цены на с/</a:t>
                      </a:r>
                      <a:r>
                        <a:rPr kumimoji="0" lang="ru-RU" sz="1800" kern="1200" dirty="0" err="1" smtClean="0">
                          <a:solidFill>
                            <a:schemeClr val="dk1"/>
                          </a:solidFill>
                          <a:latin typeface="+mn-lt"/>
                          <a:ea typeface="+mn-ea"/>
                          <a:cs typeface="+mn-cs"/>
                        </a:rPr>
                        <a:t>х</a:t>
                      </a:r>
                      <a:r>
                        <a:rPr kumimoji="0" lang="ru-RU" sz="1800" kern="1200" dirty="0" smtClean="0">
                          <a:solidFill>
                            <a:schemeClr val="dk1"/>
                          </a:solidFill>
                          <a:latin typeface="+mn-lt"/>
                          <a:ea typeface="+mn-ea"/>
                          <a:cs typeface="+mn-cs"/>
                        </a:rPr>
                        <a:t> продукцию</a:t>
                      </a:r>
                    </a:p>
                    <a:p>
                      <a:r>
                        <a:rPr kumimoji="0" lang="ru-RU" sz="1800" kern="1200" dirty="0" smtClean="0">
                          <a:solidFill>
                            <a:schemeClr val="dk1"/>
                          </a:solidFill>
                          <a:latin typeface="+mn-lt"/>
                          <a:ea typeface="+mn-ea"/>
                          <a:cs typeface="+mn-cs"/>
                        </a:rPr>
                        <a:t>Др.</a:t>
                      </a:r>
                      <a:endParaRPr lang="ru-RU"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1. Система цен в экономике</a:t>
            </a:r>
            <a:endParaRPr lang="ru-RU" sz="2400" dirty="0"/>
          </a:p>
        </p:txBody>
      </p:sp>
      <p:sp>
        <p:nvSpPr>
          <p:cNvPr id="3" name="Содержимое 2"/>
          <p:cNvSpPr>
            <a:spLocks noGrp="1"/>
          </p:cNvSpPr>
          <p:nvPr>
            <p:ph idx="1"/>
          </p:nvPr>
        </p:nvSpPr>
        <p:spPr/>
        <p:txBody>
          <a:bodyPr/>
          <a:lstStyle/>
          <a:p>
            <a:pPr algn="just">
              <a:buNone/>
            </a:pPr>
            <a:endParaRPr lang="ru-RU" sz="2000" dirty="0" smtClean="0"/>
          </a:p>
          <a:p>
            <a:pPr>
              <a:buNone/>
            </a:pPr>
            <a:endParaRPr lang="ru-RU" dirty="0"/>
          </a:p>
        </p:txBody>
      </p:sp>
      <p:graphicFrame>
        <p:nvGraphicFramePr>
          <p:cNvPr id="4" name="Таблица 3"/>
          <p:cNvGraphicFramePr>
            <a:graphicFrameLocks noGrp="1"/>
          </p:cNvGraphicFramePr>
          <p:nvPr/>
        </p:nvGraphicFramePr>
        <p:xfrm>
          <a:off x="500034" y="1500174"/>
          <a:ext cx="8310578" cy="4000528"/>
        </p:xfrm>
        <a:graphic>
          <a:graphicData uri="http://schemas.openxmlformats.org/drawingml/2006/table">
            <a:tbl>
              <a:tblPr firstRow="1" bandRow="1">
                <a:tableStyleId>{5C22544A-7EE6-4342-B048-85BDC9FD1C3A}</a:tableStyleId>
              </a:tblPr>
              <a:tblGrid>
                <a:gridCol w="3429024"/>
                <a:gridCol w="4881554"/>
              </a:tblGrid>
              <a:tr h="500066">
                <a:tc>
                  <a:txBody>
                    <a:bodyPr/>
                    <a:lstStyle/>
                    <a:p>
                      <a:pPr algn="ctr"/>
                      <a:r>
                        <a:rPr lang="ru-RU" dirty="0" smtClean="0"/>
                        <a:t>1</a:t>
                      </a:r>
                      <a:endParaRPr lang="ru-RU" dirty="0"/>
                    </a:p>
                  </a:txBody>
                  <a:tcPr/>
                </a:tc>
                <a:tc>
                  <a:txBody>
                    <a:bodyPr/>
                    <a:lstStyle/>
                    <a:p>
                      <a:pPr algn="ctr"/>
                      <a:r>
                        <a:rPr lang="ru-RU" dirty="0" smtClean="0"/>
                        <a:t>2</a:t>
                      </a:r>
                      <a:endParaRPr lang="ru-RU" dirty="0"/>
                    </a:p>
                  </a:txBody>
                  <a:tcPr/>
                </a:tc>
              </a:tr>
              <a:tr h="892178">
                <a:tc>
                  <a:txBody>
                    <a:bodyPr/>
                    <a:lstStyle/>
                    <a:p>
                      <a:r>
                        <a:rPr kumimoji="0" lang="ru-RU" sz="1800" kern="1200" dirty="0" smtClean="0">
                          <a:solidFill>
                            <a:schemeClr val="dk1"/>
                          </a:solidFill>
                          <a:latin typeface="+mn-lt"/>
                          <a:ea typeface="+mn-ea"/>
                          <a:cs typeface="+mn-cs"/>
                        </a:rPr>
                        <a:t>В зависимости от включения в цену расходов по транспортировке продукции</a:t>
                      </a:r>
                      <a:endParaRPr lang="ru-RU" dirty="0"/>
                    </a:p>
                  </a:txBody>
                  <a:tcPr/>
                </a:tc>
                <a:tc>
                  <a:txBody>
                    <a:bodyPr/>
                    <a:lstStyle/>
                    <a:p>
                      <a:r>
                        <a:rPr kumimoji="0" lang="ru-RU" sz="1800" kern="1200" dirty="0" smtClean="0">
                          <a:solidFill>
                            <a:schemeClr val="dk1"/>
                          </a:solidFill>
                          <a:latin typeface="+mn-lt"/>
                          <a:ea typeface="+mn-ea"/>
                          <a:cs typeface="+mn-cs"/>
                        </a:rPr>
                        <a:t>Франко-станция отправления</a:t>
                      </a:r>
                    </a:p>
                    <a:p>
                      <a:r>
                        <a:rPr kumimoji="0" lang="ru-RU" sz="1800" kern="1200" dirty="0" smtClean="0">
                          <a:solidFill>
                            <a:schemeClr val="dk1"/>
                          </a:solidFill>
                          <a:latin typeface="+mn-lt"/>
                          <a:ea typeface="+mn-ea"/>
                          <a:cs typeface="+mn-cs"/>
                        </a:rPr>
                        <a:t>Франко-станция назначения</a:t>
                      </a:r>
                    </a:p>
                    <a:p>
                      <a:r>
                        <a:rPr lang="ru-RU" dirty="0" smtClean="0"/>
                        <a:t>Цена,</a:t>
                      </a:r>
                      <a:r>
                        <a:rPr lang="ru-RU" baseline="0" dirty="0" smtClean="0"/>
                        <a:t> соответствующая базисным условиям поставки по «</a:t>
                      </a:r>
                      <a:r>
                        <a:rPr lang="ru-RU" baseline="0" dirty="0" err="1" smtClean="0"/>
                        <a:t>Инкотермс</a:t>
                      </a:r>
                      <a:r>
                        <a:rPr lang="ru-RU" baseline="0" dirty="0" smtClean="0"/>
                        <a:t>»</a:t>
                      </a:r>
                      <a:endParaRPr lang="ru-RU" dirty="0"/>
                    </a:p>
                  </a:txBody>
                  <a:tcPr/>
                </a:tc>
              </a:tr>
              <a:tr h="2311742">
                <a:tc>
                  <a:txBody>
                    <a:bodyPr/>
                    <a:lstStyle/>
                    <a:p>
                      <a:r>
                        <a:rPr kumimoji="0" lang="ru-RU" sz="1800" kern="1200" dirty="0" smtClean="0">
                          <a:solidFill>
                            <a:schemeClr val="dk1"/>
                          </a:solidFill>
                          <a:latin typeface="+mn-lt"/>
                          <a:ea typeface="+mn-ea"/>
                          <a:cs typeface="+mn-cs"/>
                        </a:rPr>
                        <a:t>В зависимости от договорных условий совершения сделок</a:t>
                      </a:r>
                      <a:endParaRPr lang="ru-RU" dirty="0"/>
                    </a:p>
                  </a:txBody>
                  <a:tcPr/>
                </a:tc>
                <a:tc>
                  <a:txBody>
                    <a:bodyPr/>
                    <a:lstStyle/>
                    <a:p>
                      <a:r>
                        <a:rPr kumimoji="0" lang="ru-RU" sz="1800" kern="1200" dirty="0" smtClean="0">
                          <a:solidFill>
                            <a:schemeClr val="dk1"/>
                          </a:solidFill>
                          <a:latin typeface="+mn-lt"/>
                          <a:ea typeface="+mn-ea"/>
                          <a:cs typeface="+mn-cs"/>
                        </a:rPr>
                        <a:t>Базисная</a:t>
                      </a:r>
                    </a:p>
                    <a:p>
                      <a:r>
                        <a:rPr kumimoji="0" lang="ru-RU" sz="1800" kern="1200" dirty="0" smtClean="0">
                          <a:solidFill>
                            <a:schemeClr val="dk1"/>
                          </a:solidFill>
                          <a:latin typeface="+mn-lt"/>
                          <a:ea typeface="+mn-ea"/>
                          <a:cs typeface="+mn-cs"/>
                        </a:rPr>
                        <a:t>Биржевая</a:t>
                      </a:r>
                    </a:p>
                    <a:p>
                      <a:r>
                        <a:rPr kumimoji="0" lang="ru-RU" sz="1800" kern="1200" dirty="0" smtClean="0">
                          <a:solidFill>
                            <a:schemeClr val="dk1"/>
                          </a:solidFill>
                          <a:latin typeface="+mn-lt"/>
                          <a:ea typeface="+mn-ea"/>
                          <a:cs typeface="+mn-cs"/>
                        </a:rPr>
                        <a:t>Договорная</a:t>
                      </a:r>
                    </a:p>
                    <a:p>
                      <a:r>
                        <a:rPr kumimoji="0" lang="ru-RU" sz="1800" kern="1200" dirty="0" smtClean="0">
                          <a:solidFill>
                            <a:schemeClr val="dk1"/>
                          </a:solidFill>
                          <a:latin typeface="+mn-lt"/>
                          <a:ea typeface="+mn-ea"/>
                          <a:cs typeface="+mn-cs"/>
                        </a:rPr>
                        <a:t>Контрактная</a:t>
                      </a:r>
                    </a:p>
                    <a:p>
                      <a:r>
                        <a:rPr kumimoji="0" lang="ru-RU" sz="1800" kern="1200" dirty="0" smtClean="0">
                          <a:solidFill>
                            <a:schemeClr val="dk1"/>
                          </a:solidFill>
                          <a:latin typeface="+mn-lt"/>
                          <a:ea typeface="+mn-ea"/>
                          <a:cs typeface="+mn-cs"/>
                        </a:rPr>
                        <a:t>Твердая</a:t>
                      </a:r>
                    </a:p>
                    <a:p>
                      <a:r>
                        <a:rPr kumimoji="0" lang="ru-RU" sz="1800" kern="1200" dirty="0" smtClean="0">
                          <a:solidFill>
                            <a:schemeClr val="dk1"/>
                          </a:solidFill>
                          <a:latin typeface="+mn-lt"/>
                          <a:ea typeface="+mn-ea"/>
                          <a:cs typeface="+mn-cs"/>
                        </a:rPr>
                        <a:t>Справочная</a:t>
                      </a:r>
                    </a:p>
                    <a:p>
                      <a:r>
                        <a:rPr kumimoji="0" lang="ru-RU" sz="1800" kern="1200" dirty="0" smtClean="0">
                          <a:solidFill>
                            <a:schemeClr val="dk1"/>
                          </a:solidFill>
                          <a:latin typeface="+mn-lt"/>
                          <a:ea typeface="+mn-ea"/>
                          <a:cs typeface="+mn-cs"/>
                        </a:rPr>
                        <a:t>Демпинг</a:t>
                      </a:r>
                    </a:p>
                    <a:p>
                      <a:r>
                        <a:rPr kumimoji="0" lang="ru-RU" sz="1800" kern="1200" dirty="0" smtClean="0">
                          <a:solidFill>
                            <a:schemeClr val="dk1"/>
                          </a:solidFill>
                          <a:latin typeface="+mn-lt"/>
                          <a:ea typeface="+mn-ea"/>
                          <a:cs typeface="+mn-cs"/>
                        </a:rPr>
                        <a:t>Ценовая дискриминация</a:t>
                      </a:r>
                      <a:endParaRPr lang="ru-RU"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2. Сущность ценовой политики предприятия</a:t>
            </a:r>
            <a:br>
              <a:rPr lang="ru-RU" sz="2400" dirty="0" smtClean="0"/>
            </a:br>
            <a:endParaRPr lang="ru-RU" sz="2400" dirty="0"/>
          </a:p>
        </p:txBody>
      </p:sp>
      <p:sp>
        <p:nvSpPr>
          <p:cNvPr id="3" name="Содержимое 2"/>
          <p:cNvSpPr>
            <a:spLocks noGrp="1"/>
          </p:cNvSpPr>
          <p:nvPr>
            <p:ph idx="1"/>
          </p:nvPr>
        </p:nvSpPr>
        <p:spPr/>
        <p:txBody>
          <a:bodyPr/>
          <a:lstStyle/>
          <a:p>
            <a:pPr algn="just">
              <a:buNone/>
            </a:pPr>
            <a:endParaRPr lang="ru-RU" sz="2000" dirty="0" smtClean="0"/>
          </a:p>
          <a:p>
            <a:pPr algn="just">
              <a:buNone/>
            </a:pPr>
            <a:r>
              <a:rPr lang="ru-RU" sz="2000" dirty="0" smtClean="0"/>
              <a:t>		</a:t>
            </a:r>
            <a:r>
              <a:rPr lang="ru-RU" sz="2000" u="sng" dirty="0" smtClean="0"/>
              <a:t>Ценовая политика предприятия </a:t>
            </a:r>
            <a:r>
              <a:rPr lang="ru-RU" sz="2000" dirty="0" smtClean="0"/>
              <a:t>– совокупность методов и инструментов, позволяющих достичь цели развития предприятия посредством управления структурой, уровнем и динамикой цен предприятия. </a:t>
            </a:r>
          </a:p>
          <a:p>
            <a:pPr algn="just">
              <a:buNone/>
            </a:pPr>
            <a:r>
              <a:rPr lang="ru-RU" sz="2000" dirty="0" smtClean="0"/>
              <a:t>		</a:t>
            </a:r>
            <a:r>
              <a:rPr lang="ru-RU" sz="2000" u="sng" dirty="0" smtClean="0"/>
              <a:t>Цели ценовой политики</a:t>
            </a:r>
            <a:r>
              <a:rPr lang="ru-RU" sz="2000" dirty="0" smtClean="0"/>
              <a:t>: максимизация прибыли, увеличение рентабельности; достижение определённого уровня продаж, охват определённой доли рынка; позиционирование товара по цене («цена сигналит о качестве» и др.). </a:t>
            </a: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2. Сущность ценовой политики предприятия</a:t>
            </a:r>
            <a:endParaRPr lang="ru-RU" sz="2400" dirty="0"/>
          </a:p>
        </p:txBody>
      </p:sp>
      <p:sp>
        <p:nvSpPr>
          <p:cNvPr id="3" name="Содержимое 2"/>
          <p:cNvSpPr>
            <a:spLocks noGrp="1"/>
          </p:cNvSpPr>
          <p:nvPr>
            <p:ph idx="1"/>
          </p:nvPr>
        </p:nvSpPr>
        <p:spPr/>
        <p:txBody>
          <a:bodyPr>
            <a:normAutofit/>
          </a:bodyPr>
          <a:lstStyle/>
          <a:p>
            <a:pPr>
              <a:buNone/>
            </a:pPr>
            <a:r>
              <a:rPr lang="ru-RU" sz="2000" dirty="0" smtClean="0"/>
              <a:t>		</a:t>
            </a:r>
            <a:r>
              <a:rPr lang="ru-RU" sz="2000" u="sng" dirty="0" smtClean="0"/>
              <a:t>Правовые основы ценообразования</a:t>
            </a:r>
            <a:r>
              <a:rPr lang="ru-RU" sz="2000" dirty="0" smtClean="0"/>
              <a:t>:</a:t>
            </a:r>
          </a:p>
          <a:p>
            <a:r>
              <a:rPr lang="ru-RU" sz="2000" dirty="0" smtClean="0"/>
              <a:t>- ГК РБ</a:t>
            </a:r>
          </a:p>
          <a:p>
            <a:r>
              <a:rPr lang="ru-RU" sz="2000" dirty="0" smtClean="0"/>
              <a:t>- </a:t>
            </a:r>
            <a:r>
              <a:rPr lang="ru-RU" sz="2000" b="1" dirty="0" smtClean="0"/>
              <a:t>Закон «О ценообразовании»</a:t>
            </a:r>
            <a:r>
              <a:rPr lang="ru-RU" sz="2000" dirty="0" smtClean="0"/>
              <a:t> (1999 год, </a:t>
            </a:r>
            <a:r>
              <a:rPr lang="ru-RU" sz="2000" b="1" dirty="0" smtClean="0"/>
              <a:t>в редакции 2014 года</a:t>
            </a:r>
            <a:r>
              <a:rPr lang="ru-RU" sz="2000" dirty="0" smtClean="0"/>
              <a:t>)</a:t>
            </a:r>
          </a:p>
          <a:p>
            <a:r>
              <a:rPr lang="ru-RU" sz="2000" dirty="0" smtClean="0"/>
              <a:t>- </a:t>
            </a:r>
            <a:r>
              <a:rPr lang="ru-RU" sz="2000" b="1" dirty="0" smtClean="0"/>
              <a:t>Указ</a:t>
            </a:r>
            <a:r>
              <a:rPr lang="ru-RU" sz="2000" dirty="0" smtClean="0"/>
              <a:t> Президента РБ от 25.02.2011 </a:t>
            </a:r>
            <a:r>
              <a:rPr lang="ru-RU" sz="2000" b="1" dirty="0" smtClean="0"/>
              <a:t>№72</a:t>
            </a:r>
            <a:r>
              <a:rPr lang="ru-RU" sz="2000" dirty="0" smtClean="0"/>
              <a:t> «О некоторых вопросах регулирования цен (тарифов) в Республике Беларусь»</a:t>
            </a:r>
          </a:p>
          <a:p>
            <a:r>
              <a:rPr lang="ru-RU" sz="2000" dirty="0" smtClean="0"/>
              <a:t>- </a:t>
            </a:r>
            <a:r>
              <a:rPr lang="ru-RU" sz="2000" b="1" dirty="0" smtClean="0"/>
              <a:t>Инструкция </a:t>
            </a:r>
            <a:r>
              <a:rPr lang="ru-RU" sz="2000" dirty="0" smtClean="0"/>
              <a:t>о порядке установления и применения регулируемых цен (тарифов), утверждённая постановлением Министерством экономики 22.07.2011 </a:t>
            </a:r>
            <a:r>
              <a:rPr lang="ru-RU" sz="2000" b="1" dirty="0" smtClean="0"/>
              <a:t>№111</a:t>
            </a:r>
            <a:endParaRPr lang="ru-RU" sz="2000" dirty="0" smtClean="0"/>
          </a:p>
          <a:p>
            <a:r>
              <a:rPr lang="ru-RU" sz="2000" b="1" dirty="0" smtClean="0"/>
              <a:t>- </a:t>
            </a:r>
            <a:r>
              <a:rPr lang="ru-RU" sz="2000" dirty="0" smtClean="0"/>
              <a:t>и др.</a:t>
            </a:r>
          </a:p>
          <a:p>
            <a:pPr algn="just">
              <a:buNone/>
            </a:pP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Локальные документы предприятия в сфере ценообразования:</a:t>
            </a:r>
            <a:br>
              <a:rPr lang="ru-RU" sz="2400" dirty="0" smtClean="0"/>
            </a:br>
            <a:endParaRPr lang="ru-RU" sz="2400" dirty="0"/>
          </a:p>
        </p:txBody>
      </p:sp>
      <p:sp>
        <p:nvSpPr>
          <p:cNvPr id="3" name="Содержимое 2"/>
          <p:cNvSpPr>
            <a:spLocks noGrp="1"/>
          </p:cNvSpPr>
          <p:nvPr>
            <p:ph idx="1"/>
          </p:nvPr>
        </p:nvSpPr>
        <p:spPr/>
        <p:txBody>
          <a:bodyPr>
            <a:normAutofit/>
          </a:bodyPr>
          <a:lstStyle/>
          <a:p>
            <a:pPr algn="just">
              <a:buNone/>
            </a:pPr>
            <a:r>
              <a:rPr lang="ru-RU" sz="2000" dirty="0" smtClean="0"/>
              <a:t>		- </a:t>
            </a:r>
            <a:r>
              <a:rPr lang="ru-RU" sz="2000" b="1" dirty="0" smtClean="0"/>
              <a:t>Учётная политика предприятия.</a:t>
            </a:r>
            <a:r>
              <a:rPr lang="ru-RU" sz="2000" dirty="0" smtClean="0"/>
              <a:t> Разрабатывается главным бухгалтером, регламентирует организацию и ведение бухгалтерского учёта, порядок налогообложения; выступает основой для локальных документов по ценообразованию. </a:t>
            </a:r>
          </a:p>
          <a:p>
            <a:pPr algn="just">
              <a:buNone/>
            </a:pPr>
            <a:r>
              <a:rPr lang="ru-RU" sz="2000" dirty="0" smtClean="0"/>
              <a:t>		Учётная политика в части ценообразования. Согласно </a:t>
            </a:r>
            <a:r>
              <a:rPr lang="ru-RU" sz="2000" b="1" i="1" dirty="0" smtClean="0"/>
              <a:t>Инструкции №111</a:t>
            </a:r>
            <a:r>
              <a:rPr lang="ru-RU" sz="2000" dirty="0" smtClean="0"/>
              <a:t>, плановые затраты (себестоимость) определяются производителем самостоятельно  исходя из принятой </a:t>
            </a:r>
            <a:r>
              <a:rPr lang="ru-RU" sz="2000" b="1" i="1" dirty="0" smtClean="0"/>
              <a:t>Учётной политики</a:t>
            </a:r>
            <a:r>
              <a:rPr lang="ru-RU" sz="2000" dirty="0" smtClean="0"/>
              <a:t> и </a:t>
            </a:r>
            <a:r>
              <a:rPr lang="ru-RU" sz="2000" b="1" i="1" dirty="0" smtClean="0"/>
              <a:t>Отраслевых  рекомендаций по планированию, учёту и </a:t>
            </a:r>
            <a:r>
              <a:rPr lang="ru-RU" sz="2000" b="1" i="1" dirty="0" err="1" smtClean="0"/>
              <a:t>калькулированию</a:t>
            </a:r>
            <a:r>
              <a:rPr lang="ru-RU" sz="2000" b="1" i="1" dirty="0" smtClean="0"/>
              <a:t> себестоимости товаров</a:t>
            </a:r>
            <a:r>
              <a:rPr lang="ru-RU" sz="2000" dirty="0" smtClean="0"/>
              <a:t>, на основе раздельного учёта затрат по каждому виду товаров. </a:t>
            </a:r>
          </a:p>
          <a:p>
            <a:pPr algn="just">
              <a:buNone/>
            </a:pP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smtClean="0"/>
              <a:t>Локальные документы предприятия в сфере ценообразования:</a:t>
            </a:r>
            <a:br>
              <a:rPr lang="ru-RU" sz="2400" dirty="0" smtClean="0"/>
            </a:br>
            <a:endParaRPr lang="ru-RU" sz="2400" dirty="0"/>
          </a:p>
        </p:txBody>
      </p:sp>
      <p:sp>
        <p:nvSpPr>
          <p:cNvPr id="3" name="Содержимое 2"/>
          <p:cNvSpPr>
            <a:spLocks noGrp="1"/>
          </p:cNvSpPr>
          <p:nvPr>
            <p:ph idx="1"/>
          </p:nvPr>
        </p:nvSpPr>
        <p:spPr/>
        <p:txBody>
          <a:bodyPr>
            <a:normAutofit/>
          </a:bodyPr>
          <a:lstStyle/>
          <a:p>
            <a:pPr algn="just">
              <a:buNone/>
            </a:pPr>
            <a:r>
              <a:rPr lang="ru-RU" sz="2000" b="1" dirty="0" smtClean="0"/>
              <a:t>		- Положение о порядке формирования цен</a:t>
            </a:r>
            <a:r>
              <a:rPr lang="ru-RU" sz="2000" dirty="0" smtClean="0"/>
              <a:t> (его принятие не является обязательным). Положение включает: </a:t>
            </a:r>
          </a:p>
          <a:p>
            <a:pPr algn="just">
              <a:buNone/>
            </a:pPr>
            <a:r>
              <a:rPr lang="ru-RU" sz="2000" dirty="0" smtClean="0"/>
              <a:t>	</a:t>
            </a:r>
            <a:r>
              <a:rPr lang="ru-RU" sz="2000" u="sng" dirty="0" smtClean="0"/>
              <a:t>1) подходы к формированию себестоимости: </a:t>
            </a:r>
            <a:endParaRPr lang="ru-RU" sz="2000" dirty="0" smtClean="0"/>
          </a:p>
          <a:p>
            <a:pPr algn="just"/>
            <a:r>
              <a:rPr lang="ru-RU" sz="2000" dirty="0" smtClean="0"/>
              <a:t>а) порядок составления плановой калькуляции и состав затрат (организация самостоятельно определяет структуру и форму плановой калькуляции);  </a:t>
            </a:r>
          </a:p>
          <a:p>
            <a:pPr algn="just"/>
            <a:r>
              <a:rPr lang="ru-RU" sz="2000" dirty="0" smtClean="0"/>
              <a:t>б) способ включения в себестоимость материальных ресурсов,  зависит от методов оценки запасов:  по ценам первого приобретения (ФИФО), по средневзвешенным ценам, по учётным ценам с учётом отклонений от их фактической стоимости, зависит от специфики деятельности организации;</a:t>
            </a:r>
            <a:endParaRPr lang="ru-RU"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5007E7837599704DBF97B7717FFF4AF4" ma:contentTypeVersion="0" ma:contentTypeDescription="Создание документа." ma:contentTypeScope="" ma:versionID="2f76a39a6c754335552cd44e337eabc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5916CC-A348-4F29-8379-1C736A348EBE}"/>
</file>

<file path=customXml/itemProps2.xml><?xml version="1.0" encoding="utf-8"?>
<ds:datastoreItem xmlns:ds="http://schemas.openxmlformats.org/officeDocument/2006/customXml" ds:itemID="{45194899-F120-4581-A9E4-0D10242A55C3}"/>
</file>

<file path=customXml/itemProps3.xml><?xml version="1.0" encoding="utf-8"?>
<ds:datastoreItem xmlns:ds="http://schemas.openxmlformats.org/officeDocument/2006/customXml" ds:itemID="{36047FB7-6F44-415D-96CE-940DAF7148B1}"/>
</file>

<file path=docProps/app.xml><?xml version="1.0" encoding="utf-8"?>
<Properties xmlns="http://schemas.openxmlformats.org/officeDocument/2006/extended-properties" xmlns:vt="http://schemas.openxmlformats.org/officeDocument/2006/docPropsVTypes">
  <Template>Urban</Template>
  <TotalTime>50</TotalTime>
  <Words>502</Words>
  <Application>Microsoft Office PowerPoint</Application>
  <PresentationFormat>Экран (4:3)</PresentationFormat>
  <Paragraphs>88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Городская</vt:lpstr>
      <vt:lpstr>Дисциплина «Маркетинг и ценообразование» Лектор Шоломицкая Т.М. </vt:lpstr>
      <vt:lpstr>Цена, ценообразование, ценовая политика</vt:lpstr>
      <vt:lpstr>1. Система цен в экономике</vt:lpstr>
      <vt:lpstr>1. Система цен в экономике</vt:lpstr>
      <vt:lpstr>1. Система цен в экономике</vt:lpstr>
      <vt:lpstr>2. Сущность ценовой политики предприятия </vt:lpstr>
      <vt:lpstr>2. Сущность ценовой политики предприятия</vt:lpstr>
      <vt:lpstr>Локальные документы предприятия в сфере ценообразования: </vt:lpstr>
      <vt:lpstr>Локальные документы предприятия в сфере ценообразования: </vt:lpstr>
      <vt:lpstr>Локальные документы предприятия в сфере ценообразования: </vt:lpstr>
      <vt:lpstr>Локальные документы предприятия в сфере ценообразования:</vt:lpstr>
      <vt:lpstr>Виды стратегических скидок с цены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dc:creator>
  <cp:lastModifiedBy>1</cp:lastModifiedBy>
  <cp:revision>17</cp:revision>
  <dcterms:created xsi:type="dcterms:W3CDTF">2015-05-26T13:54:46Z</dcterms:created>
  <dcterms:modified xsi:type="dcterms:W3CDTF">2015-06-04T04:21:02Z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0x0101005007E7837599704DBF97B7717FFF4AF4</vt:lpwstr>
  </property>
</Properties>
</file>